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4"/>
  </p:notesMasterIdLst>
  <p:sldIdLst>
    <p:sldId id="270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CCF2A2-C6D8-45C0-A896-C832F6E6B1E4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160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BCCF2A2-C6D8-45C0-A896-C832F6E6B1E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722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610DAD2-F7EC-4BF4-B065-D787FDA0735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606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F936A2-5CF4-4E47-80B1-FC1343DB480D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771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35C558-ABFB-4DEE-B3CD-6705AF916BA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435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3EB84F-6153-4E58-A4D1-09F41D2CACC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50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6,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P3 Challenge – </a:t>
            </a:r>
          </a:p>
          <a:p>
            <a:r>
              <a:rPr lang="en-US" sz="2000" b="1" dirty="0"/>
              <a:t>What type of bond will form between P and S, ionic, nonpolar or polar? Show your work.</a:t>
            </a:r>
          </a:p>
          <a:p>
            <a:r>
              <a:rPr lang="en-US" sz="2000" b="1" dirty="0"/>
              <a:t>Objective –</a:t>
            </a:r>
          </a:p>
          <a:p>
            <a:pPr lvl="1"/>
            <a:r>
              <a:rPr lang="en-US" sz="2000" b="1" dirty="0"/>
              <a:t>Covalent Lewis Structures</a:t>
            </a:r>
          </a:p>
          <a:p>
            <a:r>
              <a:rPr lang="en-US" sz="2000" b="1" dirty="0"/>
              <a:t>Assignment:  </a:t>
            </a:r>
          </a:p>
          <a:p>
            <a:pPr lvl="1"/>
            <a:r>
              <a:rPr lang="en-US" sz="1800" b="1" dirty="0"/>
              <a:t>Lewis Structures Worksheet</a:t>
            </a:r>
          </a:p>
          <a:p>
            <a:pPr lvl="1"/>
            <a:r>
              <a:rPr lang="en-US" sz="1800" b="1" dirty="0"/>
              <a:t>Study for Polyatomic ion practice quiz on Monday</a:t>
            </a:r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b="1" dirty="0"/>
              <a:t>Agenda</a:t>
            </a:r>
          </a:p>
          <a:p>
            <a:pPr lvl="1"/>
            <a:r>
              <a:rPr lang="en-US" sz="2000" b="1" dirty="0"/>
              <a:t>Polyatomic ion quiz</a:t>
            </a:r>
          </a:p>
          <a:p>
            <a:pPr lvl="1"/>
            <a:r>
              <a:rPr lang="en-US" altLang="en-US" sz="2200" b="1" dirty="0"/>
              <a:t>Covalent Lewis Structures</a:t>
            </a:r>
          </a:p>
          <a:p>
            <a:pPr lvl="1"/>
            <a:r>
              <a:rPr lang="en-US" altLang="en-US" sz="2200" b="1" dirty="0"/>
              <a:t>Practice</a:t>
            </a:r>
          </a:p>
          <a:p>
            <a:pPr lvl="1"/>
            <a:r>
              <a:rPr lang="en-US" altLang="en-US" sz="2200" b="1" dirty="0"/>
              <a:t>Polyatomic Ions</a:t>
            </a:r>
          </a:p>
          <a:p>
            <a:pPr lvl="1"/>
            <a:r>
              <a:rPr lang="en-US" altLang="en-US" sz="2200" b="1" dirty="0"/>
              <a:t>Isomers</a:t>
            </a:r>
          </a:p>
          <a:p>
            <a:pPr lvl="1"/>
            <a:r>
              <a:rPr lang="en-US" sz="2200" b="1" dirty="0"/>
              <a:t>Polymers</a:t>
            </a:r>
            <a:endParaRPr lang="en-US" sz="3500" b="1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12460-E51D-4C29-9264-CBCC669C9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A22CF-CAB1-4BFF-9067-D8CF00AFB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412101" cy="3416300"/>
          </a:xfrm>
        </p:spPr>
        <p:txBody>
          <a:bodyPr/>
          <a:lstStyle/>
          <a:p>
            <a:r>
              <a:rPr lang="en-US" sz="2000" b="1" dirty="0"/>
              <a:t>When there is </a:t>
            </a:r>
            <a:r>
              <a:rPr lang="en-US" sz="2000" b="1" u="sng" dirty="0"/>
              <a:t>more than one way for the same set of atoms to be connected</a:t>
            </a:r>
            <a:r>
              <a:rPr lang="en-US" sz="2000" b="1" dirty="0"/>
              <a:t>, the different possibilities are called </a:t>
            </a:r>
            <a:r>
              <a:rPr lang="en-US" sz="2000" b="1" u="sng" dirty="0"/>
              <a:t>isomers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Isomers will have the same chemical formula but different Lewis structures</a:t>
            </a:r>
          </a:p>
          <a:p>
            <a:r>
              <a:rPr lang="en-US" sz="2000" b="1" dirty="0"/>
              <a:t>Ex: 2 Isomers of C</a:t>
            </a:r>
            <a:r>
              <a:rPr lang="en-US" sz="2000" b="1" baseline="-25000" dirty="0"/>
              <a:t>4</a:t>
            </a:r>
            <a:r>
              <a:rPr lang="en-US" sz="2000" b="1" dirty="0"/>
              <a:t>H</a:t>
            </a:r>
            <a:r>
              <a:rPr lang="en-US" sz="2000" b="1" baseline="-25000" dirty="0"/>
              <a:t>10</a:t>
            </a:r>
            <a:endParaRPr lang="en-US" sz="2000" b="1" dirty="0"/>
          </a:p>
          <a:p>
            <a:endParaRPr lang="en-US" b="1" dirty="0"/>
          </a:p>
        </p:txBody>
      </p:sp>
      <p:pic>
        <p:nvPicPr>
          <p:cNvPr id="1026" name="Picture 2" descr="Image result for images of isomers">
            <a:extLst>
              <a:ext uri="{FF2B5EF4-FFF2-40B4-BE49-F238E27FC236}">
                <a16:creationId xmlns:a16="http://schemas.microsoft.com/office/drawing/2014/main" id="{F271CCC3-5AB5-4A2F-924E-73A16AF3D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8"/>
          <a:stretch/>
        </p:blipFill>
        <p:spPr bwMode="auto">
          <a:xfrm>
            <a:off x="7139420" y="2854036"/>
            <a:ext cx="4286250" cy="228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96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AB560-D299-4BDC-87CB-0384A7C09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BD9BD-82F3-4307-A4B6-1D1385811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/>
              <a:t>A compound with a repeating simple unit is called a </a:t>
            </a:r>
            <a:r>
              <a:rPr lang="en-US" sz="2000" b="1" u="sng" dirty="0"/>
              <a:t>polymer</a:t>
            </a:r>
            <a:r>
              <a:rPr lang="en-US" sz="2000" b="1" dirty="0"/>
              <a:t>. The simple unit is called the </a:t>
            </a:r>
            <a:r>
              <a:rPr lang="en-US" sz="2000" b="1" u="sng" dirty="0"/>
              <a:t>monomer</a:t>
            </a:r>
            <a:r>
              <a:rPr lang="en-US" sz="2000" b="1" dirty="0"/>
              <a:t>.</a:t>
            </a:r>
          </a:p>
          <a:p>
            <a:r>
              <a:rPr lang="en-US" sz="2000" b="1" dirty="0"/>
              <a:t>Ex: Polyethene</a:t>
            </a:r>
          </a:p>
          <a:p>
            <a:endParaRPr lang="en-US" sz="2000" b="1" dirty="0"/>
          </a:p>
          <a:p>
            <a:r>
              <a:rPr lang="en-US" sz="2000" b="1" dirty="0"/>
              <a:t>Nearly all plastics are polymers.</a:t>
            </a:r>
          </a:p>
          <a:p>
            <a:r>
              <a:rPr lang="en-US" sz="2000" b="1" dirty="0"/>
              <a:t>Nearly all biological molecules are polymers.</a:t>
            </a:r>
          </a:p>
          <a:p>
            <a:pPr lvl="1"/>
            <a:r>
              <a:rPr lang="en-US" sz="1800" b="1" dirty="0"/>
              <a:t>Carbohydrates, Proteins, DNA</a:t>
            </a:r>
          </a:p>
          <a:p>
            <a:endParaRPr lang="en-US" sz="2000" b="1" dirty="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630CD0EE-5CAB-4448-ADDC-5A68A7D96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26" y="3152740"/>
            <a:ext cx="4045527" cy="180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221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540B-60BC-40FA-A983-A43581EB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and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55530-C3C3-48FE-BF2E-4848C3457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Exit Slip: Determine the Lewis Structure for the sulfate ion.</a:t>
            </a:r>
            <a:endParaRPr lang="en-US" sz="2400" b="1" dirty="0"/>
          </a:p>
          <a:p>
            <a:pPr marL="457200" lvl="1" indent="0">
              <a:buNone/>
            </a:pPr>
            <a:endParaRPr lang="en-US" b="1" dirty="0"/>
          </a:p>
          <a:p>
            <a:r>
              <a:rPr lang="en-US" sz="1900" b="1" dirty="0"/>
              <a:t>What’s Due?  (Pending assignments to complete.)</a:t>
            </a:r>
          </a:p>
          <a:p>
            <a:pPr lvl="1"/>
            <a:r>
              <a:rPr lang="en-US" sz="1700" b="1" dirty="0"/>
              <a:t>Complete the Lewis Structures Worksheet</a:t>
            </a:r>
          </a:p>
          <a:p>
            <a:pPr lvl="1"/>
            <a:r>
              <a:rPr lang="en-US" sz="1700" b="1" dirty="0"/>
              <a:t>Study for Polyatomic ion quiz on Tuesday</a:t>
            </a:r>
          </a:p>
          <a:p>
            <a:r>
              <a:rPr lang="en-US" sz="1900" b="1" dirty="0"/>
              <a:t>What’s Next?  (How to prepare for the next day)</a:t>
            </a:r>
          </a:p>
          <a:p>
            <a:pPr lvl="1"/>
            <a:r>
              <a:rPr lang="en-US" sz="1700" b="1" dirty="0"/>
              <a:t>Read p194-198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9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Writing Covalent Lewis Structures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idx="1"/>
          </p:nvPr>
        </p:nvSpPr>
        <p:spPr>
          <a:xfrm>
            <a:off x="1155700" y="2603499"/>
            <a:ext cx="10368643" cy="4145643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b="1" dirty="0"/>
              <a:t>Find the sum of valence electrons of all atoms in the polyatomic ion or molecule.</a:t>
            </a:r>
          </a:p>
          <a:p>
            <a:pPr marL="914400" lvl="1" indent="-457200"/>
            <a:r>
              <a:rPr lang="en-US" altLang="en-US" b="1" dirty="0"/>
              <a:t>If it is an anion polyatomic ion, add one electron for each negative charge.</a:t>
            </a:r>
          </a:p>
          <a:p>
            <a:pPr marL="914400" lvl="1" indent="-457200"/>
            <a:r>
              <a:rPr lang="en-US" altLang="en-US" b="1" dirty="0"/>
              <a:t>If it is a cation polyatomic ion, subtract one electron for each positive charge.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The central atom is the </a:t>
            </a:r>
            <a:r>
              <a:rPr lang="en-US" altLang="en-US" b="1" i="1" dirty="0"/>
              <a:t>least</a:t>
            </a:r>
            <a:r>
              <a:rPr lang="en-US" altLang="en-US" b="1" dirty="0"/>
              <a:t> electronegative element that isn’t hydrogen.  Connect the outer atoms to it by single bonds.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Fill the octets of the outer atoms.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b="1" dirty="0"/>
              <a:t>Fill the octet of the central atom.</a:t>
            </a:r>
          </a:p>
          <a:p>
            <a:pPr marL="533400" indent="-533400">
              <a:buFontTx/>
              <a:buAutoNum type="arabicPeriod" startAt="5"/>
            </a:pPr>
            <a:r>
              <a:rPr lang="en-US" altLang="en-US" b="1" dirty="0"/>
              <a:t>If you run out of electrons before the central atom has an octet…</a:t>
            </a:r>
          </a:p>
          <a:p>
            <a:pPr marL="533400" indent="-533400">
              <a:buNone/>
            </a:pPr>
            <a:r>
              <a:rPr lang="en-US" altLang="en-US" b="1" dirty="0"/>
              <a:t>	…form multiple bonds until it does.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altLang="en-US" b="1" dirty="0"/>
              <a:t>If you have extra electrons…</a:t>
            </a:r>
          </a:p>
          <a:p>
            <a:pPr marL="533400" indent="-533400">
              <a:buNone/>
            </a:pPr>
            <a:r>
              <a:rPr lang="en-US" altLang="en-US" b="1" dirty="0"/>
              <a:t>	…place them on the central atom, if it has d orbitals accessible, Z&gt;10.</a:t>
            </a:r>
          </a:p>
          <a:p>
            <a:pPr marL="533400" indent="-533400">
              <a:buNone/>
            </a:pPr>
            <a:endParaRPr lang="en-US" altLang="en-US" dirty="0"/>
          </a:p>
          <a:p>
            <a:pPr marL="533400" indent="-533400">
              <a:buNone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endParaRPr lang="en-US" altLang="en-US" dirty="0"/>
          </a:p>
          <a:p>
            <a:pPr marL="914400" lvl="1" indent="-4572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78199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062513"/>
            <a:ext cx="6026239" cy="311444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8800" dirty="0">
                <a:solidFill>
                  <a:schemeClr val="tx2"/>
                </a:solidFill>
                <a:latin typeface="Times New Roman" panose="02020603050405020304" pitchFamily="18" charset="0"/>
              </a:rPr>
              <a:t>PCl</a:t>
            </a:r>
            <a:r>
              <a:rPr lang="en-US" altLang="en-US" sz="8800" baseline="-25000" dirty="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endParaRPr lang="en-US" altLang="en-US" sz="36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010400" y="2873829"/>
            <a:ext cx="4343400" cy="3295196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b="1" dirty="0"/>
              <a:t>Find the sum of valence electrons of all atoms in the polyatomic ion or molecule.</a:t>
            </a:r>
          </a:p>
          <a:p>
            <a:pPr marL="914400" lvl="1" indent="-457200"/>
            <a:r>
              <a:rPr lang="en-US" altLang="en-US" b="1" dirty="0"/>
              <a:t>If it is an anion, add one electron for each negative charge.</a:t>
            </a:r>
          </a:p>
          <a:p>
            <a:pPr marL="914400" lvl="1" indent="-457200"/>
            <a:r>
              <a:rPr lang="en-US" altLang="en-US" b="1" dirty="0"/>
              <a:t>If it is a cation, subtract one electron for each positive charge.</a:t>
            </a:r>
          </a:p>
        </p:txBody>
      </p:sp>
      <p:sp>
        <p:nvSpPr>
          <p:cNvPr id="37893" name="Rectangle 28"/>
          <p:cNvSpPr>
            <a:spLocks noChangeArrowheads="1"/>
          </p:cNvSpPr>
          <p:nvPr/>
        </p:nvSpPr>
        <p:spPr bwMode="auto">
          <a:xfrm>
            <a:off x="1828800" y="5105401"/>
            <a:ext cx="456086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Keep track of the electrons:</a:t>
            </a:r>
          </a:p>
          <a:p>
            <a:endParaRPr lang="en-US" altLang="en-US" sz="2800"/>
          </a:p>
          <a:p>
            <a:r>
              <a:rPr lang="en-US" altLang="en-US" sz="2800"/>
              <a:t>5  +  3(7) = 26</a:t>
            </a:r>
            <a:endParaRPr lang="en-US" altLang="en-US" sz="3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16283518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39939" name="Rectangle 4"/>
          <p:cNvSpPr>
            <a:spLocks noGrp="1" noChangeArrowheads="1"/>
          </p:cNvSpPr>
          <p:nvPr>
            <p:ph idx="1"/>
          </p:nvPr>
        </p:nvSpPr>
        <p:spPr>
          <a:xfrm>
            <a:off x="7637172" y="3468913"/>
            <a:ext cx="3716628" cy="2708049"/>
          </a:xfrm>
        </p:spPr>
        <p:txBody>
          <a:bodyPr/>
          <a:lstStyle/>
          <a:p>
            <a:pPr marL="533400" indent="-533400">
              <a:buFontTx/>
              <a:buAutoNum type="arabicPeriod" startAt="2"/>
            </a:pPr>
            <a:r>
              <a:rPr lang="en-US" altLang="en-US" b="1" dirty="0"/>
              <a:t>The central atom is the </a:t>
            </a:r>
            <a:r>
              <a:rPr lang="en-US" altLang="en-US" b="1" i="1" dirty="0"/>
              <a:t>least</a:t>
            </a:r>
            <a:r>
              <a:rPr lang="en-US" altLang="en-US" b="1" dirty="0"/>
              <a:t> electronegative element that isn’t hydrogen.  Connect the outer atoms to it by single bonds.</a:t>
            </a:r>
          </a:p>
        </p:txBody>
      </p:sp>
      <p:sp>
        <p:nvSpPr>
          <p:cNvPr id="39940" name="Rectangle 6"/>
          <p:cNvSpPr>
            <a:spLocks noChangeArrowheads="1"/>
          </p:cNvSpPr>
          <p:nvPr/>
        </p:nvSpPr>
        <p:spPr bwMode="auto">
          <a:xfrm>
            <a:off x="1828801" y="5105400"/>
            <a:ext cx="45180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Keep track of the electrons:</a:t>
            </a:r>
          </a:p>
          <a:p>
            <a:endParaRPr lang="en-US" altLang="en-US" sz="2800"/>
          </a:p>
          <a:p>
            <a:r>
              <a:rPr lang="en-US" altLang="en-US" sz="2800"/>
              <a:t>26 </a:t>
            </a:r>
            <a:r>
              <a:rPr lang="en-US" altLang="en-US" sz="2800">
                <a:cs typeface="Arial" panose="020B0604020202020204" pitchFamily="34" charset="0"/>
              </a:rPr>
              <a:t>−</a:t>
            </a:r>
            <a:r>
              <a:rPr lang="en-US" altLang="en-US" sz="2800"/>
              <a:t> 6 = 20</a:t>
            </a:r>
          </a:p>
        </p:txBody>
      </p:sp>
      <p:pic>
        <p:nvPicPr>
          <p:cNvPr id="39941" name="Picture 11" descr="08_Pg305_UnFigure_1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14600"/>
            <a:ext cx="3581400" cy="210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6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1987" name="Rectangle 4"/>
          <p:cNvSpPr>
            <a:spLocks noGrp="1" noChangeArrowheads="1"/>
          </p:cNvSpPr>
          <p:nvPr>
            <p:ph idx="1"/>
          </p:nvPr>
        </p:nvSpPr>
        <p:spPr>
          <a:xfrm>
            <a:off x="8190962" y="2801257"/>
            <a:ext cx="3162837" cy="3375706"/>
          </a:xfrm>
        </p:spPr>
        <p:txBody>
          <a:bodyPr/>
          <a:lstStyle/>
          <a:p>
            <a:pPr marL="533400" indent="-533400">
              <a:buFontTx/>
              <a:buAutoNum type="arabicPeriod" startAt="3"/>
            </a:pPr>
            <a:r>
              <a:rPr lang="en-US" altLang="en-US" b="1" dirty="0"/>
              <a:t>Fill the octets of the outer atoms.</a:t>
            </a:r>
          </a:p>
          <a:p>
            <a:pPr marL="457200" lvl="1" indent="0">
              <a:buNone/>
            </a:pPr>
            <a:endParaRPr lang="en-US" altLang="en-US" b="1" dirty="0"/>
          </a:p>
          <a:p>
            <a:pPr marL="457200" lvl="1" indent="0">
              <a:buNone/>
            </a:pPr>
            <a:r>
              <a:rPr lang="en-US" altLang="en-US" b="1" dirty="0"/>
              <a:t>Hydrogen only gets a doublet. </a:t>
            </a:r>
          </a:p>
          <a:p>
            <a:pPr marL="457200" lvl="1" indent="0">
              <a:buNone/>
            </a:pPr>
            <a:r>
              <a:rPr lang="en-US" altLang="en-US" b="1" dirty="0"/>
              <a:t>The two electrons in the bond to H are all it can manage. </a:t>
            </a:r>
          </a:p>
          <a:p>
            <a:pPr marL="457200" lvl="1" indent="0">
              <a:buNone/>
            </a:pPr>
            <a:r>
              <a:rPr lang="en-US" altLang="en-US" b="1" dirty="0"/>
              <a:t>Never put extra electrons on H.</a:t>
            </a:r>
          </a:p>
        </p:txBody>
      </p:sp>
      <p:sp>
        <p:nvSpPr>
          <p:cNvPr id="41988" name="Rectangle 8"/>
          <p:cNvSpPr>
            <a:spLocks noChangeArrowheads="1"/>
          </p:cNvSpPr>
          <p:nvPr/>
        </p:nvSpPr>
        <p:spPr bwMode="auto">
          <a:xfrm>
            <a:off x="1828801" y="5105400"/>
            <a:ext cx="45180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Keep track of the electrons:</a:t>
            </a:r>
          </a:p>
          <a:p>
            <a:endParaRPr lang="en-US" altLang="en-US" sz="2800"/>
          </a:p>
          <a:p>
            <a:r>
              <a:rPr lang="en-US" altLang="en-US" sz="2800"/>
              <a:t>26 </a:t>
            </a:r>
            <a:r>
              <a:rPr lang="en-US" altLang="en-US" sz="2800">
                <a:cs typeface="Arial" panose="020B0604020202020204" pitchFamily="34" charset="0"/>
              </a:rPr>
              <a:t>−</a:t>
            </a:r>
            <a:r>
              <a:rPr lang="en-US" altLang="en-US" sz="2800"/>
              <a:t> 6 = 20; 20 </a:t>
            </a:r>
            <a:r>
              <a:rPr lang="en-US" altLang="en-US" sz="2800">
                <a:cs typeface="Arial" panose="020B0604020202020204" pitchFamily="34" charset="0"/>
              </a:rPr>
              <a:t>−</a:t>
            </a:r>
            <a:r>
              <a:rPr lang="en-US" altLang="en-US" sz="2800"/>
              <a:t> 18 = 2</a:t>
            </a:r>
          </a:p>
        </p:txBody>
      </p:sp>
      <p:pic>
        <p:nvPicPr>
          <p:cNvPr id="41989" name="Picture 11" descr="08_Pg305_UnFigure_2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770" y="2571750"/>
            <a:ext cx="35655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875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4035" name="Rectangle 4"/>
          <p:cNvSpPr>
            <a:spLocks noGrp="1" noChangeArrowheads="1"/>
          </p:cNvSpPr>
          <p:nvPr>
            <p:ph idx="1"/>
          </p:nvPr>
        </p:nvSpPr>
        <p:spPr>
          <a:xfrm>
            <a:off x="8487176" y="3222171"/>
            <a:ext cx="2866623" cy="2954792"/>
          </a:xfrm>
        </p:spPr>
        <p:txBody>
          <a:bodyPr/>
          <a:lstStyle/>
          <a:p>
            <a:pPr marL="533400" indent="-533400">
              <a:buFontTx/>
              <a:buAutoNum type="arabicPeriod" startAt="4"/>
            </a:pPr>
            <a:r>
              <a:rPr lang="en-US" altLang="en-US" b="1" dirty="0"/>
              <a:t>Fill the octet of the central atom.</a:t>
            </a:r>
          </a:p>
        </p:txBody>
      </p:sp>
      <p:sp>
        <p:nvSpPr>
          <p:cNvPr id="44036" name="Rectangle 6"/>
          <p:cNvSpPr>
            <a:spLocks noChangeArrowheads="1"/>
          </p:cNvSpPr>
          <p:nvPr/>
        </p:nvSpPr>
        <p:spPr bwMode="auto">
          <a:xfrm>
            <a:off x="1828801" y="5105401"/>
            <a:ext cx="563968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Keep track of the electrons:</a:t>
            </a:r>
          </a:p>
          <a:p>
            <a:endParaRPr lang="en-US" altLang="en-US" sz="2800"/>
          </a:p>
          <a:p>
            <a:r>
              <a:rPr lang="en-US" altLang="en-US" sz="2800"/>
              <a:t>26 </a:t>
            </a:r>
            <a:r>
              <a:rPr lang="en-US" altLang="en-US" sz="2800">
                <a:cs typeface="Arial" panose="020B0604020202020204" pitchFamily="34" charset="0"/>
              </a:rPr>
              <a:t>− </a:t>
            </a:r>
            <a:r>
              <a:rPr lang="en-US" altLang="en-US" sz="2800"/>
              <a:t>6 = 20; 20 </a:t>
            </a:r>
            <a:r>
              <a:rPr lang="en-US" altLang="en-US" sz="2800">
                <a:cs typeface="Arial" panose="020B0604020202020204" pitchFamily="34" charset="0"/>
              </a:rPr>
              <a:t>−</a:t>
            </a:r>
            <a:r>
              <a:rPr lang="en-US" altLang="en-US" sz="2800"/>
              <a:t> 18 = 2; 2 </a:t>
            </a:r>
            <a:r>
              <a:rPr lang="en-US" altLang="en-US" sz="2800">
                <a:cs typeface="Arial" panose="020B0604020202020204" pitchFamily="34" charset="0"/>
              </a:rPr>
              <a:t>−</a:t>
            </a:r>
            <a:r>
              <a:rPr lang="en-US" altLang="en-US" sz="2800"/>
              <a:t> 2 = 0</a:t>
            </a:r>
          </a:p>
        </p:txBody>
      </p:sp>
      <p:pic>
        <p:nvPicPr>
          <p:cNvPr id="44037" name="Picture 10" descr="08_Pg305_UnFigure_3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857" y="2747736"/>
            <a:ext cx="3582988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52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Writing Lewis Structures</a:t>
            </a:r>
          </a:p>
        </p:txBody>
      </p:sp>
      <p:sp>
        <p:nvSpPr>
          <p:cNvPr id="4608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Tx/>
              <a:buAutoNum type="arabicPeriod" startAt="5"/>
            </a:pPr>
            <a:r>
              <a:rPr lang="en-US" altLang="en-US" b="1" dirty="0"/>
              <a:t>If you run out of electrons before the central atom has an octet…</a:t>
            </a:r>
          </a:p>
          <a:p>
            <a:pPr marL="0" indent="0">
              <a:buNone/>
            </a:pPr>
            <a:r>
              <a:rPr lang="en-US" altLang="en-US" b="1" dirty="0"/>
              <a:t>       Ex: HCN   1 + 4 + 5  = 10 electrons, C is least </a:t>
            </a:r>
            <a:r>
              <a:rPr lang="en-US" altLang="en-US" b="1" dirty="0" err="1"/>
              <a:t>elecneg</a:t>
            </a:r>
            <a:r>
              <a:rPr lang="en-US" altLang="en-US" b="1" dirty="0"/>
              <a:t>, 4 bonding, complete outer octet on N uses all electrons, C only has 4 electrons.</a:t>
            </a:r>
          </a:p>
          <a:p>
            <a:pPr marL="533400" indent="-533400">
              <a:buNone/>
            </a:pPr>
            <a:r>
              <a:rPr lang="en-US" altLang="en-US" b="1" dirty="0"/>
              <a:t>	</a:t>
            </a:r>
          </a:p>
          <a:p>
            <a:pPr marL="533400" indent="-533400">
              <a:buNone/>
            </a:pPr>
            <a:endParaRPr lang="en-US" altLang="en-US" b="1" dirty="0"/>
          </a:p>
          <a:p>
            <a:pPr marL="533400" indent="-533400">
              <a:buNone/>
            </a:pPr>
            <a:r>
              <a:rPr lang="en-US" altLang="en-US" b="1" dirty="0"/>
              <a:t>…form multiple bonds until it does.</a:t>
            </a:r>
          </a:p>
          <a:p>
            <a:pPr marL="533400" indent="-533400">
              <a:buNone/>
            </a:pPr>
            <a:r>
              <a:rPr lang="en-US" altLang="en-US" b="1" dirty="0"/>
              <a:t>	Ex: two sets of nonbonding electrons swing in to become bonding.</a:t>
            </a:r>
          </a:p>
        </p:txBody>
      </p:sp>
      <p:pic>
        <p:nvPicPr>
          <p:cNvPr id="46084" name="Picture 15" descr="08_Pg306_UnFigure_3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996" y="5380037"/>
            <a:ext cx="5557838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16" descr="08_Pg306_UnFigure_2_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049" y="3643312"/>
            <a:ext cx="29067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05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700" y="2603499"/>
            <a:ext cx="8761413" cy="392792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altLang="en-US" sz="2000" b="1" dirty="0"/>
              <a:t>If you have extra electrons…</a:t>
            </a:r>
          </a:p>
          <a:p>
            <a:pPr lvl="1"/>
            <a:r>
              <a:rPr lang="en-US" altLang="en-US" sz="2000" b="1" dirty="0"/>
              <a:t>Ex: SF</a:t>
            </a:r>
            <a:r>
              <a:rPr lang="en-US" altLang="en-US" sz="2000" b="1" baseline="-25000" dirty="0"/>
              <a:t>4</a:t>
            </a:r>
            <a:r>
              <a:rPr lang="en-US" altLang="en-US" sz="2000" b="1" dirty="0"/>
              <a:t>  , 6 + 4(7) = 34 electrons, Sulfur central, four bonds to F use 8 electrons. Complete octets with 6 nonbonding on each F, uses 24 electrons. 2 electrons are left over even though all atoms have an octet.</a:t>
            </a:r>
          </a:p>
          <a:p>
            <a:pPr marL="457200" lvl="1" indent="0">
              <a:buNone/>
            </a:pPr>
            <a:endParaRPr lang="en-US" altLang="en-US" sz="2000" b="1" dirty="0"/>
          </a:p>
          <a:p>
            <a:pPr marL="533400" indent="-533400">
              <a:buNone/>
            </a:pPr>
            <a:r>
              <a:rPr lang="en-US" altLang="en-US" sz="2000" b="1" dirty="0"/>
              <a:t>…place them on the central atom, if it has d orbitals accessible, Z&gt;10.</a:t>
            </a:r>
          </a:p>
          <a:p>
            <a:pPr lvl="1"/>
            <a:r>
              <a:rPr lang="en-US" sz="2000" b="1" dirty="0"/>
              <a:t>Ex: S has Z = 16, so it has d orbitals it can use. Place the extra two electrons on the sulfur atom as a nonbonding pair. This is called and expanded octet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78956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Writing Lewis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CH</a:t>
            </a:r>
            <a:r>
              <a:rPr lang="en-US" sz="2400" b="1" baseline="-25000" dirty="0"/>
              <a:t>4</a:t>
            </a:r>
            <a:endParaRPr lang="en-US" sz="2400" b="1" dirty="0"/>
          </a:p>
          <a:p>
            <a:r>
              <a:rPr lang="en-US" sz="2400" b="1" dirty="0"/>
              <a:t>PO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-3</a:t>
            </a:r>
          </a:p>
          <a:p>
            <a:r>
              <a:rPr lang="en-US" sz="2400" b="1" dirty="0"/>
              <a:t>NH</a:t>
            </a:r>
            <a:r>
              <a:rPr lang="en-US" sz="2400" b="1" baseline="-25000" dirty="0"/>
              <a:t>4</a:t>
            </a:r>
            <a:r>
              <a:rPr lang="en-US" sz="2400" b="1" baseline="30000" dirty="0"/>
              <a:t>+</a:t>
            </a:r>
            <a:endParaRPr lang="en-US" sz="2400" b="1" dirty="0"/>
          </a:p>
          <a:p>
            <a:r>
              <a:rPr lang="en-US" sz="2400" b="1" dirty="0"/>
              <a:t>SiO</a:t>
            </a:r>
            <a:r>
              <a:rPr lang="en-US" sz="2400" b="1" baseline="-25000" dirty="0"/>
              <a:t>2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94966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25259</TotalTime>
  <Words>722</Words>
  <Application>Microsoft Office PowerPoint</Application>
  <PresentationFormat>Widescreen</PresentationFormat>
  <Paragraphs>100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Ion Boardroom</vt:lpstr>
      <vt:lpstr>Chemistry – Feb 6, 2020</vt:lpstr>
      <vt:lpstr>Writing Covalent Lewis Structures</vt:lpstr>
      <vt:lpstr>Example</vt:lpstr>
      <vt:lpstr>Writing Lewis Structures</vt:lpstr>
      <vt:lpstr>Writing Lewis Structures</vt:lpstr>
      <vt:lpstr>Writing Lewis Structures</vt:lpstr>
      <vt:lpstr>Writing Lewis Structures</vt:lpstr>
      <vt:lpstr>Writing Lewis Structures</vt:lpstr>
      <vt:lpstr>Practice Writing Lewis Structures</vt:lpstr>
      <vt:lpstr>Isomers</vt:lpstr>
      <vt:lpstr>Polymers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142</cp:revision>
  <dcterms:created xsi:type="dcterms:W3CDTF">2015-08-11T02:33:52Z</dcterms:created>
  <dcterms:modified xsi:type="dcterms:W3CDTF">2020-02-07T11:31:05Z</dcterms:modified>
</cp:coreProperties>
</file>