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4"/>
  </p:notesMasterIdLst>
  <p:sldIdLst>
    <p:sldId id="270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7137F2-F1BC-4D3A-A5A0-DC647A7A2B9D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96197-55E5-402B-BBAF-98883A3D3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CCF2A2-C6D8-45C0-A896-C832F6E6B1E4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160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CCF2A2-C6D8-45C0-A896-C832F6E6B1E4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722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610DAD2-F7EC-4BF4-B065-D787FDA0735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606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F936A2-5CF4-4E47-80B1-FC1343DB480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771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35C558-ABFB-4DEE-B3CD-6705AF916BA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435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3EB84F-6153-4E58-A4D1-09F41D2CACC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50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44849FF-D63F-4412-90C5-F96BDB771549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6E44-507B-4DFF-AF48-2DD433369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D108-4802-4600-BB6E-B7D4E31C702A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4496-710B-46B4-B1C4-05C8B3BC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62D-9E4F-4E9C-ADF0-CB0A8ED6322B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B058-5CFE-4762-A89C-F6DD6E360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1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5769-5E4F-48F5-A9C1-01DA76C52B2E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7CCF3A4-A547-4AFB-A099-DDA0EF9B6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8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C65B-93D5-439D-AF85-7BA9FE6D418E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AC28-34CB-455D-88EF-FDAB9D97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2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0D82-65DE-49E6-8367-ADEAD2EBEE06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FE6F67A-F66D-4500-94FB-65456A405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C8B-72D3-45D9-B9E6-157B5361927C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43F70B1-39A2-442A-8754-12596A1DE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33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8774-E5F2-4A50-9B34-3E8D73446605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2260-450F-4909-854A-1ECC8F7A1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8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92C-6508-444D-924A-301C9769F607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9BCD-CCDF-4A70-BD24-DC6F6C7E9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E3F4-75C3-4882-9900-2715C282C8A7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C3F2-72D5-4BA3-9BF7-1628CF93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3911-E942-4453-A621-998C8C3EFD61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7625-1F60-4076-AFDB-9C5A38FE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35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B379-B2E5-4376-8A1A-0A374B9229A0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A33A-5106-4B1A-A68F-5501EC2CC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4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3805-0399-4FB0-A2B2-AF4517DD0062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D0AD-2B5E-4709-B01C-A7B1697B9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F30F-9D39-4B6F-8CDC-963CDB6162E2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C2D9-F36A-449D-8EBB-ADA6723C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2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9481-8602-4F4B-A070-34254534F4CA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0B96-503B-45BB-992A-8FCAEA037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9F71-0263-4919-9131-1FF23D641141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2F79-807B-4BF7-AA88-0A023C63A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1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2ACE-5206-4627-BF47-788DDC73B3EC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4657-A820-419D-81E3-6C0E3F75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E4292-579F-4DA1-9C6E-C5B8BB94385D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CD5083C0-4E46-4E8E-A174-BDEA00E7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6" r:id="rId2"/>
    <p:sldLayoutId id="2147483841" r:id="rId3"/>
    <p:sldLayoutId id="2147483837" r:id="rId4"/>
    <p:sldLayoutId id="2147483838" r:id="rId5"/>
    <p:sldLayoutId id="2147483839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Feb 6,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/>
              <a:t>P3 Challenge – </a:t>
            </a:r>
          </a:p>
          <a:p>
            <a:r>
              <a:rPr lang="en-US" sz="2000" b="1" dirty="0"/>
              <a:t>What type of bond will form between P and S, ionic, nonpolar or polar? Show your work.</a:t>
            </a:r>
          </a:p>
          <a:p>
            <a:r>
              <a:rPr lang="en-US" sz="2000" b="1" dirty="0"/>
              <a:t>Objective –</a:t>
            </a:r>
          </a:p>
          <a:p>
            <a:pPr lvl="1"/>
            <a:r>
              <a:rPr lang="en-US" sz="2000" b="1" dirty="0"/>
              <a:t>Covalent Lewis Structures</a:t>
            </a:r>
          </a:p>
          <a:p>
            <a:r>
              <a:rPr lang="en-US" sz="2000" b="1" dirty="0"/>
              <a:t>Assignment:  </a:t>
            </a:r>
          </a:p>
          <a:p>
            <a:pPr lvl="1"/>
            <a:r>
              <a:rPr lang="en-US" sz="1800" b="1" dirty="0"/>
              <a:t>Lewis Structures Worksheet</a:t>
            </a:r>
          </a:p>
          <a:p>
            <a:pPr lvl="1"/>
            <a:r>
              <a:rPr lang="en-US" sz="1800" b="1" dirty="0"/>
              <a:t>Study for Polyatomic ion practice quiz on Monday</a:t>
            </a:r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/>
              <a:t>Agenda</a:t>
            </a:r>
          </a:p>
          <a:p>
            <a:pPr lvl="1"/>
            <a:r>
              <a:rPr lang="en-US" sz="2000" b="1" dirty="0"/>
              <a:t>Polyatomic ion quiz</a:t>
            </a:r>
          </a:p>
          <a:p>
            <a:pPr lvl="1"/>
            <a:r>
              <a:rPr lang="en-US" altLang="en-US" sz="2200" b="1" dirty="0"/>
              <a:t>Covalent Lewis Structures</a:t>
            </a:r>
          </a:p>
          <a:p>
            <a:pPr lvl="1"/>
            <a:r>
              <a:rPr lang="en-US" altLang="en-US" sz="2200" b="1" dirty="0"/>
              <a:t>Practice</a:t>
            </a:r>
          </a:p>
          <a:p>
            <a:pPr lvl="1"/>
            <a:r>
              <a:rPr lang="en-US" altLang="en-US" sz="2200" b="1" dirty="0"/>
              <a:t>Polyatomic Ions</a:t>
            </a:r>
          </a:p>
          <a:p>
            <a:pPr lvl="1"/>
            <a:r>
              <a:rPr lang="en-US" altLang="en-US" sz="2200" b="1" dirty="0"/>
              <a:t>Isomers</a:t>
            </a:r>
          </a:p>
          <a:p>
            <a:pPr lvl="1"/>
            <a:r>
              <a:rPr lang="en-US" sz="2200" b="1" dirty="0"/>
              <a:t>Polymers</a:t>
            </a:r>
            <a:endParaRPr lang="en-US" sz="3500" b="1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12460-E51D-4C29-9264-CBCC669C9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A22CF-CAB1-4BFF-9067-D8CF00AFB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5412101" cy="3416300"/>
          </a:xfrm>
        </p:spPr>
        <p:txBody>
          <a:bodyPr/>
          <a:lstStyle/>
          <a:p>
            <a:r>
              <a:rPr lang="en-US" sz="2000" b="1" dirty="0"/>
              <a:t>When there is </a:t>
            </a:r>
            <a:r>
              <a:rPr lang="en-US" sz="2000" b="1" u="sng" dirty="0"/>
              <a:t>more than one way for the same set of atoms to be connected</a:t>
            </a:r>
            <a:r>
              <a:rPr lang="en-US" sz="2000" b="1" dirty="0"/>
              <a:t>, the different possibilities are called </a:t>
            </a:r>
            <a:r>
              <a:rPr lang="en-US" sz="2000" b="1" u="sng" dirty="0"/>
              <a:t>isomers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Isomers will have the same chemical formula but different Lewis structures</a:t>
            </a:r>
          </a:p>
          <a:p>
            <a:r>
              <a:rPr lang="en-US" sz="2000" b="1" dirty="0"/>
              <a:t>Ex: 2 Isomers of C</a:t>
            </a:r>
            <a:r>
              <a:rPr lang="en-US" sz="2000" b="1" baseline="-25000" dirty="0"/>
              <a:t>4</a:t>
            </a:r>
            <a:r>
              <a:rPr lang="en-US" sz="2000" b="1" dirty="0"/>
              <a:t>H</a:t>
            </a:r>
            <a:r>
              <a:rPr lang="en-US" sz="2000" b="1" baseline="-25000" dirty="0"/>
              <a:t>10</a:t>
            </a:r>
            <a:endParaRPr lang="en-US" sz="2000" b="1" dirty="0"/>
          </a:p>
          <a:p>
            <a:endParaRPr lang="en-US" b="1" dirty="0"/>
          </a:p>
        </p:txBody>
      </p:sp>
      <p:pic>
        <p:nvPicPr>
          <p:cNvPr id="1026" name="Picture 2" descr="Image result for images of isomers">
            <a:extLst>
              <a:ext uri="{FF2B5EF4-FFF2-40B4-BE49-F238E27FC236}">
                <a16:creationId xmlns:a16="http://schemas.microsoft.com/office/drawing/2014/main" id="{F271CCC3-5AB5-4A2F-924E-73A16AF3D9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8"/>
          <a:stretch/>
        </p:blipFill>
        <p:spPr bwMode="auto">
          <a:xfrm>
            <a:off x="7139420" y="2854036"/>
            <a:ext cx="4286250" cy="228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39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560-D299-4BDC-87CB-0384A7C0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BD9BD-82F3-4307-A4B6-1D1385811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A compound with a repeating simple unit is called a </a:t>
            </a:r>
            <a:r>
              <a:rPr lang="en-US" sz="2000" b="1" u="sng" dirty="0"/>
              <a:t>polymer</a:t>
            </a:r>
            <a:r>
              <a:rPr lang="en-US" sz="2000" b="1" dirty="0"/>
              <a:t>. The simple unit is called the </a:t>
            </a:r>
            <a:r>
              <a:rPr lang="en-US" sz="2000" b="1" u="sng" dirty="0"/>
              <a:t>monomer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Ex: Polyethene</a:t>
            </a:r>
          </a:p>
          <a:p>
            <a:endParaRPr lang="en-US" sz="2000" b="1" dirty="0"/>
          </a:p>
          <a:p>
            <a:r>
              <a:rPr lang="en-US" sz="2000" b="1" dirty="0"/>
              <a:t>Nearly all plastics are polymers.</a:t>
            </a:r>
          </a:p>
          <a:p>
            <a:r>
              <a:rPr lang="en-US" sz="2000" b="1" dirty="0"/>
              <a:t>Nearly all biological molecules are polymers.</a:t>
            </a:r>
          </a:p>
          <a:p>
            <a:pPr lvl="1"/>
            <a:r>
              <a:rPr lang="en-US" sz="1800" b="1" dirty="0"/>
              <a:t>Carbohydrates, Proteins, DNA</a:t>
            </a:r>
          </a:p>
          <a:p>
            <a:endParaRPr lang="en-US" sz="2000" b="1" dirty="0"/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630CD0EE-5CAB-4448-ADDC-5A68A7D96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726" y="3152740"/>
            <a:ext cx="4045527" cy="180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221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540B-60BC-40FA-A983-A43581EB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and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55530-C3C3-48FE-BF2E-4848C3457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Exit Slip: Determine the Lewis Structure for the sulfate ion.</a:t>
            </a:r>
            <a:endParaRPr lang="en-US" sz="2400" b="1" dirty="0"/>
          </a:p>
          <a:p>
            <a:pPr marL="457200" lvl="1" indent="0">
              <a:buNone/>
            </a:pPr>
            <a:endParaRPr lang="en-US" b="1" dirty="0"/>
          </a:p>
          <a:p>
            <a:r>
              <a:rPr lang="en-US" sz="1900" b="1" dirty="0"/>
              <a:t>What’s Due?  (Pending assignments to complete.)</a:t>
            </a:r>
          </a:p>
          <a:p>
            <a:pPr lvl="1"/>
            <a:r>
              <a:rPr lang="en-US" sz="1700" b="1" dirty="0"/>
              <a:t>Complete the Lewis Structures Worksheet</a:t>
            </a:r>
          </a:p>
          <a:p>
            <a:pPr lvl="1"/>
            <a:r>
              <a:rPr lang="en-US" sz="1700" b="1" dirty="0"/>
              <a:t>Study for Polyatomic ion quiz on Tuesday</a:t>
            </a:r>
          </a:p>
          <a:p>
            <a:r>
              <a:rPr lang="en-US" sz="1900" b="1" dirty="0"/>
              <a:t>What’s Next?  (How to prepare for the next day)</a:t>
            </a:r>
          </a:p>
          <a:p>
            <a:pPr lvl="1"/>
            <a:r>
              <a:rPr lang="en-US" sz="1700" b="1" dirty="0"/>
              <a:t>Read p194-198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9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Writing Covalent Lewis Structures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idx="1"/>
          </p:nvPr>
        </p:nvSpPr>
        <p:spPr>
          <a:xfrm>
            <a:off x="1155700" y="2603499"/>
            <a:ext cx="10368643" cy="4145643"/>
          </a:xfrm>
        </p:spPr>
        <p:txBody>
          <a:bodyPr>
            <a:normAutofit lnSpcReduction="10000"/>
          </a:bodyPr>
          <a:lstStyle/>
          <a:p>
            <a:pPr marL="533400" indent="-533400">
              <a:buFontTx/>
              <a:buAutoNum type="arabicPeriod"/>
            </a:pPr>
            <a:r>
              <a:rPr lang="en-US" altLang="en-US" b="1" dirty="0"/>
              <a:t>Find the sum of valence electrons of all atoms in the polyatomic ion or molecule.</a:t>
            </a:r>
          </a:p>
          <a:p>
            <a:pPr marL="914400" lvl="1" indent="-457200"/>
            <a:r>
              <a:rPr lang="en-US" altLang="en-US" b="1" dirty="0"/>
              <a:t>If it is an anion polyatomic ion, add one electron for each negative charge.</a:t>
            </a:r>
          </a:p>
          <a:p>
            <a:pPr marL="914400" lvl="1" indent="-457200"/>
            <a:r>
              <a:rPr lang="en-US" altLang="en-US" b="1" dirty="0"/>
              <a:t>If it is a cation polyatomic ion, subtract one electron for each positive charge.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/>
              <a:t>The central atom is the </a:t>
            </a:r>
            <a:r>
              <a:rPr lang="en-US" altLang="en-US" b="1" i="1" dirty="0"/>
              <a:t>least</a:t>
            </a:r>
            <a:r>
              <a:rPr lang="en-US" altLang="en-US" b="1" dirty="0"/>
              <a:t> electronegative element that isn’t hydrogen.  Connect the outer atoms to it by single bonds.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/>
              <a:t>Fill the octets of the outer atoms.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/>
              <a:t>Fill the octet of the central atom.</a:t>
            </a:r>
          </a:p>
          <a:p>
            <a:pPr marL="533400" indent="-533400">
              <a:buFontTx/>
              <a:buAutoNum type="arabicPeriod" startAt="5"/>
            </a:pPr>
            <a:r>
              <a:rPr lang="en-US" altLang="en-US" b="1" dirty="0"/>
              <a:t>If you run out of electrons before the central atom has an octet…</a:t>
            </a:r>
          </a:p>
          <a:p>
            <a:pPr marL="533400" indent="-533400">
              <a:buNone/>
            </a:pPr>
            <a:r>
              <a:rPr lang="en-US" altLang="en-US" b="1" dirty="0"/>
              <a:t>	…form multiple bonds until it does.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altLang="en-US" b="1" dirty="0"/>
              <a:t>If you have extra electrons…</a:t>
            </a:r>
          </a:p>
          <a:p>
            <a:pPr marL="533400" indent="-533400">
              <a:buNone/>
            </a:pPr>
            <a:r>
              <a:rPr lang="en-US" altLang="en-US" b="1" dirty="0"/>
              <a:t>	…place them on the central atom, if it has d orbitals accessible, Z&gt;10.</a:t>
            </a:r>
          </a:p>
          <a:p>
            <a:pPr marL="533400" indent="-533400">
              <a:buNone/>
            </a:pPr>
            <a:endParaRPr lang="en-US" altLang="en-US" dirty="0"/>
          </a:p>
          <a:p>
            <a:pPr marL="533400" indent="-533400">
              <a:buNone/>
            </a:pPr>
            <a:endParaRPr lang="en-US" altLang="en-US" dirty="0"/>
          </a:p>
          <a:p>
            <a:pPr marL="514350" indent="-514350">
              <a:buFont typeface="+mj-lt"/>
              <a:buAutoNum type="arabicPeriod"/>
            </a:pPr>
            <a:endParaRPr lang="en-US" altLang="en-US" dirty="0"/>
          </a:p>
          <a:p>
            <a:pPr marL="514350" indent="-514350">
              <a:buFont typeface="+mj-lt"/>
              <a:buAutoNum type="arabicPeriod"/>
            </a:pPr>
            <a:endParaRPr lang="en-US" altLang="en-US" dirty="0"/>
          </a:p>
          <a:p>
            <a:pPr marL="514350" indent="-514350">
              <a:buFont typeface="+mj-lt"/>
              <a:buAutoNum type="arabicPeriod"/>
            </a:pPr>
            <a:endParaRPr lang="en-US" altLang="en-US" dirty="0"/>
          </a:p>
          <a:p>
            <a:pPr marL="914400" lvl="1" indent="-4572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78199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3062513"/>
            <a:ext cx="6026239" cy="3114449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8800" dirty="0">
                <a:solidFill>
                  <a:schemeClr val="tx2"/>
                </a:solidFill>
                <a:latin typeface="Times New Roman" panose="02020603050405020304" pitchFamily="18" charset="0"/>
              </a:rPr>
              <a:t>PCl</a:t>
            </a:r>
            <a:r>
              <a:rPr lang="en-US" altLang="en-US" sz="8800" baseline="-25000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endParaRPr lang="en-US" altLang="en-US" sz="36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010400" y="2873829"/>
            <a:ext cx="4343400" cy="3295196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b="1" dirty="0"/>
              <a:t>Find the sum of valence electrons of all atoms in the polyatomic ion or molecule.</a:t>
            </a:r>
          </a:p>
          <a:p>
            <a:pPr marL="914400" lvl="1" indent="-457200"/>
            <a:r>
              <a:rPr lang="en-US" altLang="en-US" b="1" dirty="0"/>
              <a:t>If it is an anion, add one electron for each negative charge.</a:t>
            </a:r>
          </a:p>
          <a:p>
            <a:pPr marL="914400" lvl="1" indent="-457200"/>
            <a:r>
              <a:rPr lang="en-US" altLang="en-US" b="1" dirty="0"/>
              <a:t>If it is a cation, subtract one electron for each positive charge.</a:t>
            </a:r>
          </a:p>
        </p:txBody>
      </p:sp>
      <p:sp>
        <p:nvSpPr>
          <p:cNvPr id="37893" name="Rectangle 28"/>
          <p:cNvSpPr>
            <a:spLocks noChangeArrowheads="1"/>
          </p:cNvSpPr>
          <p:nvPr/>
        </p:nvSpPr>
        <p:spPr bwMode="auto">
          <a:xfrm>
            <a:off x="1828800" y="5105401"/>
            <a:ext cx="45608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Keep track of the electrons:</a:t>
            </a:r>
          </a:p>
          <a:p>
            <a:endParaRPr lang="en-US" altLang="en-US" sz="2800"/>
          </a:p>
          <a:p>
            <a:r>
              <a:rPr lang="en-US" altLang="en-US" sz="2800"/>
              <a:t>5  +  3(7) = 26</a:t>
            </a:r>
            <a:endParaRPr lang="en-US" altLang="en-US" sz="3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62835182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Lewis Structures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idx="1"/>
          </p:nvPr>
        </p:nvSpPr>
        <p:spPr>
          <a:xfrm>
            <a:off x="7637172" y="3468913"/>
            <a:ext cx="3716628" cy="2708049"/>
          </a:xfrm>
        </p:spPr>
        <p:txBody>
          <a:bodyPr/>
          <a:lstStyle/>
          <a:p>
            <a:pPr marL="533400" indent="-533400">
              <a:buFontTx/>
              <a:buAutoNum type="arabicPeriod" startAt="2"/>
            </a:pPr>
            <a:r>
              <a:rPr lang="en-US" altLang="en-US" b="1" dirty="0"/>
              <a:t>The central atom is the </a:t>
            </a:r>
            <a:r>
              <a:rPr lang="en-US" altLang="en-US" b="1" i="1" dirty="0"/>
              <a:t>least</a:t>
            </a:r>
            <a:r>
              <a:rPr lang="en-US" altLang="en-US" b="1" dirty="0"/>
              <a:t> electronegative element that isn’t hydrogen.  Connect the outer atoms to it by single bonds.</a:t>
            </a: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1828801" y="5105400"/>
            <a:ext cx="45180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Keep track of the electrons:</a:t>
            </a:r>
          </a:p>
          <a:p>
            <a:endParaRPr lang="en-US" altLang="en-US" sz="2800"/>
          </a:p>
          <a:p>
            <a:r>
              <a:rPr lang="en-US" altLang="en-US" sz="2800"/>
              <a:t>26 </a:t>
            </a:r>
            <a:r>
              <a:rPr lang="en-US" altLang="en-US" sz="2800">
                <a:cs typeface="Arial" panose="020B0604020202020204" pitchFamily="34" charset="0"/>
              </a:rPr>
              <a:t>−</a:t>
            </a:r>
            <a:r>
              <a:rPr lang="en-US" altLang="en-US" sz="2800"/>
              <a:t> 6 = 20</a:t>
            </a:r>
          </a:p>
        </p:txBody>
      </p:sp>
      <p:pic>
        <p:nvPicPr>
          <p:cNvPr id="39941" name="Picture 11" descr="08_Pg305_UnFigure_1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3581400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61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Lewis Structures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idx="1"/>
          </p:nvPr>
        </p:nvSpPr>
        <p:spPr>
          <a:xfrm>
            <a:off x="8190962" y="2801257"/>
            <a:ext cx="3162837" cy="3375706"/>
          </a:xfrm>
        </p:spPr>
        <p:txBody>
          <a:bodyPr/>
          <a:lstStyle/>
          <a:p>
            <a:pPr marL="533400" indent="-533400">
              <a:buFontTx/>
              <a:buAutoNum type="arabicPeriod" startAt="3"/>
            </a:pPr>
            <a:r>
              <a:rPr lang="en-US" altLang="en-US" b="1" dirty="0"/>
              <a:t>Fill the octets of the outer atoms.</a:t>
            </a:r>
          </a:p>
          <a:p>
            <a:pPr marL="457200" lvl="1" indent="0">
              <a:buNone/>
            </a:pPr>
            <a:endParaRPr lang="en-US" altLang="en-US" b="1" dirty="0"/>
          </a:p>
          <a:p>
            <a:pPr marL="457200" lvl="1" indent="0">
              <a:buNone/>
            </a:pPr>
            <a:r>
              <a:rPr lang="en-US" altLang="en-US" b="1" dirty="0"/>
              <a:t>Hydrogen only gets a doublet. </a:t>
            </a:r>
          </a:p>
          <a:p>
            <a:pPr marL="457200" lvl="1" indent="0">
              <a:buNone/>
            </a:pPr>
            <a:r>
              <a:rPr lang="en-US" altLang="en-US" b="1" dirty="0"/>
              <a:t>The two electrons in the bond to H are all it can manage. </a:t>
            </a:r>
          </a:p>
          <a:p>
            <a:pPr marL="457200" lvl="1" indent="0">
              <a:buNone/>
            </a:pPr>
            <a:r>
              <a:rPr lang="en-US" altLang="en-US" b="1" dirty="0"/>
              <a:t>Never put extra electrons on H.</a:t>
            </a:r>
          </a:p>
        </p:txBody>
      </p:sp>
      <p:sp>
        <p:nvSpPr>
          <p:cNvPr id="41988" name="Rectangle 8"/>
          <p:cNvSpPr>
            <a:spLocks noChangeArrowheads="1"/>
          </p:cNvSpPr>
          <p:nvPr/>
        </p:nvSpPr>
        <p:spPr bwMode="auto">
          <a:xfrm>
            <a:off x="1828801" y="5105400"/>
            <a:ext cx="45180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Keep track of the electrons:</a:t>
            </a:r>
          </a:p>
          <a:p>
            <a:endParaRPr lang="en-US" altLang="en-US" sz="2800"/>
          </a:p>
          <a:p>
            <a:r>
              <a:rPr lang="en-US" altLang="en-US" sz="2800"/>
              <a:t>26 </a:t>
            </a:r>
            <a:r>
              <a:rPr lang="en-US" altLang="en-US" sz="2800">
                <a:cs typeface="Arial" panose="020B0604020202020204" pitchFamily="34" charset="0"/>
              </a:rPr>
              <a:t>−</a:t>
            </a:r>
            <a:r>
              <a:rPr lang="en-US" altLang="en-US" sz="2800"/>
              <a:t> 6 = 20; 20 </a:t>
            </a:r>
            <a:r>
              <a:rPr lang="en-US" altLang="en-US" sz="2800">
                <a:cs typeface="Arial" panose="020B0604020202020204" pitchFamily="34" charset="0"/>
              </a:rPr>
              <a:t>−</a:t>
            </a:r>
            <a:r>
              <a:rPr lang="en-US" altLang="en-US" sz="2800"/>
              <a:t> 18 = 2</a:t>
            </a:r>
          </a:p>
        </p:txBody>
      </p:sp>
      <p:pic>
        <p:nvPicPr>
          <p:cNvPr id="41989" name="Picture 11" descr="08_Pg305_UnFigure_2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770" y="2571750"/>
            <a:ext cx="35655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87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Lewis Structures</a:t>
            </a:r>
          </a:p>
        </p:txBody>
      </p:sp>
      <p:sp>
        <p:nvSpPr>
          <p:cNvPr id="44035" name="Rectangle 4"/>
          <p:cNvSpPr>
            <a:spLocks noGrp="1" noChangeArrowheads="1"/>
          </p:cNvSpPr>
          <p:nvPr>
            <p:ph idx="1"/>
          </p:nvPr>
        </p:nvSpPr>
        <p:spPr>
          <a:xfrm>
            <a:off x="8487176" y="3222171"/>
            <a:ext cx="2866623" cy="2954792"/>
          </a:xfrm>
        </p:spPr>
        <p:txBody>
          <a:bodyPr/>
          <a:lstStyle/>
          <a:p>
            <a:pPr marL="533400" indent="-533400">
              <a:buFontTx/>
              <a:buAutoNum type="arabicPeriod" startAt="4"/>
            </a:pPr>
            <a:r>
              <a:rPr lang="en-US" altLang="en-US" b="1" dirty="0"/>
              <a:t>Fill the octet of the central atom.</a:t>
            </a: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1828801" y="5105401"/>
            <a:ext cx="563968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Keep track of the electrons:</a:t>
            </a:r>
          </a:p>
          <a:p>
            <a:endParaRPr lang="en-US" altLang="en-US" sz="2800"/>
          </a:p>
          <a:p>
            <a:r>
              <a:rPr lang="en-US" altLang="en-US" sz="2800"/>
              <a:t>26 </a:t>
            </a:r>
            <a:r>
              <a:rPr lang="en-US" altLang="en-US" sz="2800">
                <a:cs typeface="Arial" panose="020B0604020202020204" pitchFamily="34" charset="0"/>
              </a:rPr>
              <a:t>− </a:t>
            </a:r>
            <a:r>
              <a:rPr lang="en-US" altLang="en-US" sz="2800"/>
              <a:t>6 = 20; 20 </a:t>
            </a:r>
            <a:r>
              <a:rPr lang="en-US" altLang="en-US" sz="2800">
                <a:cs typeface="Arial" panose="020B0604020202020204" pitchFamily="34" charset="0"/>
              </a:rPr>
              <a:t>−</a:t>
            </a:r>
            <a:r>
              <a:rPr lang="en-US" altLang="en-US" sz="2800"/>
              <a:t> 18 = 2; 2 </a:t>
            </a:r>
            <a:r>
              <a:rPr lang="en-US" altLang="en-US" sz="2800">
                <a:cs typeface="Arial" panose="020B0604020202020204" pitchFamily="34" charset="0"/>
              </a:rPr>
              <a:t>−</a:t>
            </a:r>
            <a:r>
              <a:rPr lang="en-US" altLang="en-US" sz="2800"/>
              <a:t> 2 = 0</a:t>
            </a:r>
          </a:p>
        </p:txBody>
      </p:sp>
      <p:pic>
        <p:nvPicPr>
          <p:cNvPr id="44037" name="Picture 10" descr="08_Pg305_UnFigure_3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857" y="2747736"/>
            <a:ext cx="3582988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52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Lewis Structures</a:t>
            </a:r>
          </a:p>
        </p:txBody>
      </p:sp>
      <p:sp>
        <p:nvSpPr>
          <p:cNvPr id="4608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Tx/>
              <a:buAutoNum type="arabicPeriod" startAt="5"/>
            </a:pPr>
            <a:r>
              <a:rPr lang="en-US" altLang="en-US" b="1" dirty="0"/>
              <a:t>If you run out of electrons before the central atom has an octet…</a:t>
            </a:r>
          </a:p>
          <a:p>
            <a:pPr marL="0" indent="0">
              <a:buNone/>
            </a:pPr>
            <a:r>
              <a:rPr lang="en-US" altLang="en-US" b="1" dirty="0"/>
              <a:t>       Ex: HCN   1 + 4 + 5  = 10 electrons, C is least </a:t>
            </a:r>
            <a:r>
              <a:rPr lang="en-US" altLang="en-US" b="1" dirty="0" err="1"/>
              <a:t>elecneg</a:t>
            </a:r>
            <a:r>
              <a:rPr lang="en-US" altLang="en-US" b="1" dirty="0"/>
              <a:t>, 4 bonding, complete outer octet on N uses all electrons, C only has 4 electrons.</a:t>
            </a:r>
          </a:p>
          <a:p>
            <a:pPr marL="533400" indent="-533400">
              <a:buNone/>
            </a:pPr>
            <a:r>
              <a:rPr lang="en-US" altLang="en-US" b="1" dirty="0"/>
              <a:t>	</a:t>
            </a:r>
          </a:p>
          <a:p>
            <a:pPr marL="533400" indent="-533400">
              <a:buNone/>
            </a:pPr>
            <a:endParaRPr lang="en-US" altLang="en-US" b="1" dirty="0"/>
          </a:p>
          <a:p>
            <a:pPr marL="533400" indent="-533400">
              <a:buNone/>
            </a:pPr>
            <a:r>
              <a:rPr lang="en-US" altLang="en-US" b="1" dirty="0"/>
              <a:t>…form multiple bonds until it does.</a:t>
            </a:r>
          </a:p>
          <a:p>
            <a:pPr marL="533400" indent="-533400">
              <a:buNone/>
            </a:pPr>
            <a:r>
              <a:rPr lang="en-US" altLang="en-US" b="1" dirty="0"/>
              <a:t>	Ex: two sets of nonbonding electrons swing in to become bonding.</a:t>
            </a:r>
          </a:p>
        </p:txBody>
      </p:sp>
      <p:pic>
        <p:nvPicPr>
          <p:cNvPr id="46084" name="Picture 15" descr="08_Pg306_UnFigure_3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996" y="5380037"/>
            <a:ext cx="5557838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16" descr="08_Pg306_UnFigure_2_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49" y="3643312"/>
            <a:ext cx="290671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05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Lewis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603499"/>
            <a:ext cx="8761413" cy="39279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altLang="en-US" sz="2000" b="1" dirty="0"/>
              <a:t>If you have extra electrons…</a:t>
            </a:r>
          </a:p>
          <a:p>
            <a:pPr lvl="1"/>
            <a:r>
              <a:rPr lang="en-US" altLang="en-US" sz="2000" b="1" dirty="0"/>
              <a:t>Ex: SF</a:t>
            </a:r>
            <a:r>
              <a:rPr lang="en-US" altLang="en-US" sz="2000" b="1" baseline="-25000" dirty="0"/>
              <a:t>4</a:t>
            </a:r>
            <a:r>
              <a:rPr lang="en-US" altLang="en-US" sz="2000" b="1" dirty="0"/>
              <a:t>  , 6 + 4(7) = 34 electrons, Sulfur central, four bonds to F use 8 electrons. Complete octets with 6 nonbonding on each F, uses 24 electrons. 2 electrons are left over even though all atoms have an octet.</a:t>
            </a:r>
          </a:p>
          <a:p>
            <a:pPr marL="457200" lvl="1" indent="0">
              <a:buNone/>
            </a:pPr>
            <a:endParaRPr lang="en-US" altLang="en-US" sz="2000" b="1" dirty="0"/>
          </a:p>
          <a:p>
            <a:pPr marL="533400" indent="-533400">
              <a:buNone/>
            </a:pPr>
            <a:r>
              <a:rPr lang="en-US" altLang="en-US" sz="2000" b="1" dirty="0"/>
              <a:t>…place them on the central atom, if it has d orbitals accessible, Z&gt;10.</a:t>
            </a:r>
          </a:p>
          <a:p>
            <a:pPr lvl="1"/>
            <a:r>
              <a:rPr lang="en-US" sz="2000" b="1" dirty="0"/>
              <a:t>Ex: S has Z = 16, so it has d orbitals it can use. Place the extra two electrons on the sulfur atom as a nonbonding pair. This is called and expanded octet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8956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Writing Lewis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CH</a:t>
            </a:r>
            <a:r>
              <a:rPr lang="en-US" sz="2400" b="1" baseline="-25000" dirty="0"/>
              <a:t>4</a:t>
            </a:r>
            <a:endParaRPr lang="en-US" sz="2400" b="1" dirty="0"/>
          </a:p>
          <a:p>
            <a:r>
              <a:rPr lang="en-US" sz="2400" b="1" dirty="0"/>
              <a:t>PO</a:t>
            </a:r>
            <a:r>
              <a:rPr lang="en-US" sz="2400" b="1" baseline="-25000" dirty="0"/>
              <a:t>4</a:t>
            </a:r>
            <a:r>
              <a:rPr lang="en-US" sz="2400" b="1" baseline="30000" dirty="0"/>
              <a:t>-3</a:t>
            </a:r>
          </a:p>
          <a:p>
            <a:r>
              <a:rPr lang="en-US" sz="2400" b="1" dirty="0"/>
              <a:t>NH</a:t>
            </a:r>
            <a:r>
              <a:rPr lang="en-US" sz="2400" b="1" baseline="-25000" dirty="0"/>
              <a:t>4</a:t>
            </a:r>
            <a:r>
              <a:rPr lang="en-US" sz="2400" b="1" baseline="30000" dirty="0"/>
              <a:t>+</a:t>
            </a:r>
            <a:endParaRPr lang="en-US" sz="2400" b="1" dirty="0"/>
          </a:p>
          <a:p>
            <a:r>
              <a:rPr lang="en-US" sz="2400" b="1" dirty="0"/>
              <a:t>SiO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4966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25259</TotalTime>
  <Words>722</Words>
  <Application>Microsoft Office PowerPoint</Application>
  <PresentationFormat>Widescreen</PresentationFormat>
  <Paragraphs>100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Ion Boardroom</vt:lpstr>
      <vt:lpstr>Chemistry – Feb 6, 2020</vt:lpstr>
      <vt:lpstr>Writing Covalent Lewis Structures</vt:lpstr>
      <vt:lpstr>Example</vt:lpstr>
      <vt:lpstr>Writing Lewis Structures</vt:lpstr>
      <vt:lpstr>Writing Lewis Structures</vt:lpstr>
      <vt:lpstr>Writing Lewis Structures</vt:lpstr>
      <vt:lpstr>Writing Lewis Structures</vt:lpstr>
      <vt:lpstr>Writing Lewis Structures</vt:lpstr>
      <vt:lpstr>Practice Writing Lewis Structures</vt:lpstr>
      <vt:lpstr>Isomers</vt:lpstr>
      <vt:lpstr>Polymers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142</cp:revision>
  <dcterms:created xsi:type="dcterms:W3CDTF">2015-08-11T02:33:52Z</dcterms:created>
  <dcterms:modified xsi:type="dcterms:W3CDTF">2020-02-07T11:31:05Z</dcterms:modified>
</cp:coreProperties>
</file>